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8" r:id="rId8"/>
    <p:sldId id="269" r:id="rId9"/>
    <p:sldId id="270" r:id="rId10"/>
    <p:sldId id="271"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4800" b="1" dirty="0"/>
              <a:t>Machine Diagnosis</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63895" y="4376994"/>
            <a:ext cx="5162938" cy="2386009"/>
          </a:xfrm>
        </p:spPr>
        <p:txBody>
          <a:bodyPr>
            <a:normAutofit lnSpcReduction="10000"/>
          </a:bodyPr>
          <a:lstStyle/>
          <a:p>
            <a:r>
              <a:rPr lang="en-US" b="1" dirty="0">
                <a:solidFill>
                  <a:schemeClr val="tx1">
                    <a:lumMod val="95000"/>
                  </a:schemeClr>
                </a:solidFill>
              </a:rPr>
              <a:t>Team mates:</a:t>
            </a:r>
          </a:p>
          <a:p>
            <a:r>
              <a:rPr lang="en-US" b="1" dirty="0">
                <a:solidFill>
                  <a:schemeClr val="tx1">
                    <a:lumMod val="95000"/>
                  </a:schemeClr>
                </a:solidFill>
              </a:rPr>
              <a:t>1.V </a:t>
            </a:r>
            <a:r>
              <a:rPr lang="en-US" b="1" dirty="0" err="1">
                <a:solidFill>
                  <a:schemeClr val="tx1">
                    <a:lumMod val="95000"/>
                  </a:schemeClr>
                </a:solidFill>
              </a:rPr>
              <a:t>sudharshan</a:t>
            </a:r>
            <a:r>
              <a:rPr lang="en-US" b="1" dirty="0">
                <a:solidFill>
                  <a:schemeClr val="tx1">
                    <a:lumMod val="95000"/>
                  </a:schemeClr>
                </a:solidFill>
              </a:rPr>
              <a:t> </a:t>
            </a:r>
            <a:r>
              <a:rPr lang="en-US" b="1" dirty="0" err="1">
                <a:solidFill>
                  <a:schemeClr val="tx1">
                    <a:lumMod val="95000"/>
                  </a:schemeClr>
                </a:solidFill>
              </a:rPr>
              <a:t>reddy</a:t>
            </a:r>
            <a:r>
              <a:rPr lang="en-US" b="1" dirty="0">
                <a:solidFill>
                  <a:schemeClr val="tx1">
                    <a:lumMod val="95000"/>
                  </a:schemeClr>
                </a:solidFill>
              </a:rPr>
              <a:t> (urk22cs7062)</a:t>
            </a:r>
          </a:p>
          <a:p>
            <a:r>
              <a:rPr lang="en-US" b="1" dirty="0">
                <a:solidFill>
                  <a:schemeClr val="tx1">
                    <a:lumMod val="95000"/>
                  </a:schemeClr>
                </a:solidFill>
              </a:rPr>
              <a:t>2.Anson </a:t>
            </a:r>
            <a:r>
              <a:rPr lang="en-US" b="1" dirty="0" err="1">
                <a:solidFill>
                  <a:schemeClr val="tx1">
                    <a:lumMod val="95000"/>
                  </a:schemeClr>
                </a:solidFill>
              </a:rPr>
              <a:t>saju</a:t>
            </a:r>
            <a:r>
              <a:rPr lang="en-US" b="1" dirty="0">
                <a:solidFill>
                  <a:schemeClr val="tx1">
                    <a:lumMod val="95000"/>
                  </a:schemeClr>
                </a:solidFill>
              </a:rPr>
              <a:t> George (urk22cs7064)</a:t>
            </a:r>
          </a:p>
          <a:p>
            <a:r>
              <a:rPr lang="en-US" b="1" dirty="0">
                <a:solidFill>
                  <a:schemeClr val="tx1">
                    <a:lumMod val="95000"/>
                  </a:schemeClr>
                </a:solidFill>
              </a:rPr>
              <a:t>3.Esther </a:t>
            </a:r>
            <a:r>
              <a:rPr lang="en-US" b="1" dirty="0" err="1">
                <a:solidFill>
                  <a:schemeClr val="tx1">
                    <a:lumMod val="95000"/>
                  </a:schemeClr>
                </a:solidFill>
              </a:rPr>
              <a:t>alice</a:t>
            </a:r>
            <a:r>
              <a:rPr lang="en-US" b="1" dirty="0">
                <a:solidFill>
                  <a:schemeClr val="tx1">
                    <a:lumMod val="95000"/>
                  </a:schemeClr>
                </a:solidFill>
              </a:rPr>
              <a:t> </a:t>
            </a:r>
            <a:r>
              <a:rPr lang="en-US" b="1" dirty="0" err="1">
                <a:solidFill>
                  <a:schemeClr val="tx1">
                    <a:lumMod val="95000"/>
                  </a:schemeClr>
                </a:solidFill>
              </a:rPr>
              <a:t>mathew</a:t>
            </a:r>
            <a:r>
              <a:rPr lang="en-US" b="1" dirty="0">
                <a:solidFill>
                  <a:schemeClr val="tx1">
                    <a:lumMod val="95000"/>
                  </a:schemeClr>
                </a:solidFill>
              </a:rPr>
              <a:t> (urk22cs7102)</a:t>
            </a:r>
          </a:p>
          <a:p>
            <a:r>
              <a:rPr lang="en-US" b="1" dirty="0">
                <a:solidFill>
                  <a:schemeClr val="tx1">
                    <a:lumMod val="95000"/>
                  </a:schemeClr>
                </a:solidFill>
              </a:rPr>
              <a:t>4.Sweetlin </a:t>
            </a:r>
            <a:r>
              <a:rPr lang="en-US" b="1" dirty="0" err="1">
                <a:solidFill>
                  <a:schemeClr val="tx1">
                    <a:lumMod val="95000"/>
                  </a:schemeClr>
                </a:solidFill>
              </a:rPr>
              <a:t>jeba</a:t>
            </a:r>
            <a:r>
              <a:rPr lang="en-US" b="1" dirty="0">
                <a:solidFill>
                  <a:schemeClr val="tx1">
                    <a:lumMod val="95000"/>
                  </a:schemeClr>
                </a:solidFill>
              </a:rPr>
              <a:t> (urk22cs7037)</a:t>
            </a:r>
          </a:p>
          <a:p>
            <a:endParaRPr lang="en-US" b="1" dirty="0">
              <a:solidFill>
                <a:schemeClr val="tx1">
                  <a:lumMod val="95000"/>
                </a:schemeClr>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4B77-4334-11C4-23F2-07773F749047}"/>
              </a:ext>
            </a:extLst>
          </p:cNvPr>
          <p:cNvSpPr>
            <a:spLocks noGrp="1"/>
          </p:cNvSpPr>
          <p:nvPr>
            <p:ph type="title"/>
          </p:nvPr>
        </p:nvSpPr>
        <p:spPr>
          <a:xfrm>
            <a:off x="726249" y="569168"/>
            <a:ext cx="10739501" cy="662474"/>
          </a:xfrm>
        </p:spPr>
        <p:txBody>
          <a:bodyPr/>
          <a:lstStyle/>
          <a:p>
            <a:r>
              <a:rPr lang="en-IN" b="1" dirty="0"/>
              <a:t>Future of Machine Diagnosis:</a:t>
            </a:r>
          </a:p>
        </p:txBody>
      </p:sp>
      <p:sp>
        <p:nvSpPr>
          <p:cNvPr id="3" name="Text Placeholder 2">
            <a:extLst>
              <a:ext uri="{FF2B5EF4-FFF2-40B4-BE49-F238E27FC236}">
                <a16:creationId xmlns:a16="http://schemas.microsoft.com/office/drawing/2014/main" id="{4D841945-6FF0-C1FB-7FBC-647588F94F4E}"/>
              </a:ext>
            </a:extLst>
          </p:cNvPr>
          <p:cNvSpPr>
            <a:spLocks noGrp="1"/>
          </p:cNvSpPr>
          <p:nvPr>
            <p:ph type="body" idx="1"/>
          </p:nvPr>
        </p:nvSpPr>
        <p:spPr>
          <a:xfrm>
            <a:off x="595669" y="1698171"/>
            <a:ext cx="7025950" cy="4329404"/>
          </a:xfrm>
        </p:spPr>
        <p:txBody>
          <a:bodyPr>
            <a:normAutofit/>
          </a:bodyPr>
          <a:lstStyle/>
          <a:p>
            <a:r>
              <a:rPr lang="en-US" sz="2400" dirty="0"/>
              <a:t>Advances in technology, such as artificial intelligence and machine learning, are expected to revolutionize machine diagnosis.</a:t>
            </a:r>
          </a:p>
          <a:p>
            <a:r>
              <a:rPr lang="en-US" sz="2400" dirty="0"/>
              <a:t>These tools will enable machines to learn and adapt to their environments, making it easier to detect and diagnose issues in real-time.</a:t>
            </a:r>
          </a:p>
          <a:p>
            <a:endParaRPr lang="en-IN" sz="2400" dirty="0"/>
          </a:p>
        </p:txBody>
      </p:sp>
      <p:pic>
        <p:nvPicPr>
          <p:cNvPr id="5" name="Picture 4">
            <a:extLst>
              <a:ext uri="{FF2B5EF4-FFF2-40B4-BE49-F238E27FC236}">
                <a16:creationId xmlns:a16="http://schemas.microsoft.com/office/drawing/2014/main" id="{E8E43F94-124E-0A91-8EFA-22F340388968}"/>
              </a:ext>
            </a:extLst>
          </p:cNvPr>
          <p:cNvPicPr>
            <a:picLocks noChangeAspect="1"/>
          </p:cNvPicPr>
          <p:nvPr/>
        </p:nvPicPr>
        <p:blipFill>
          <a:blip r:embed="rId2"/>
          <a:stretch>
            <a:fillRect/>
          </a:stretch>
        </p:blipFill>
        <p:spPr>
          <a:xfrm>
            <a:off x="7686932" y="999275"/>
            <a:ext cx="3909399" cy="4374259"/>
          </a:xfrm>
          <a:prstGeom prst="rect">
            <a:avLst/>
          </a:prstGeom>
        </p:spPr>
      </p:pic>
    </p:spTree>
    <p:extLst>
      <p:ext uri="{BB962C8B-B14F-4D97-AF65-F5344CB8AC3E}">
        <p14:creationId xmlns:p14="http://schemas.microsoft.com/office/powerpoint/2010/main" val="238603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AF7B-B956-ED92-AF98-3F875340D1AB}"/>
              </a:ext>
            </a:extLst>
          </p:cNvPr>
          <p:cNvSpPr>
            <a:spLocks noGrp="1"/>
          </p:cNvSpPr>
          <p:nvPr>
            <p:ph type="title"/>
          </p:nvPr>
        </p:nvSpPr>
        <p:spPr>
          <a:xfrm>
            <a:off x="895740" y="396714"/>
            <a:ext cx="3368351" cy="741620"/>
          </a:xfrm>
        </p:spPr>
        <p:txBody>
          <a:bodyPr/>
          <a:lstStyle/>
          <a:p>
            <a:r>
              <a:rPr lang="en-IN" b="1" dirty="0"/>
              <a:t>Conclusion:</a:t>
            </a:r>
          </a:p>
        </p:txBody>
      </p:sp>
      <p:sp>
        <p:nvSpPr>
          <p:cNvPr id="3" name="Text Placeholder 2">
            <a:extLst>
              <a:ext uri="{FF2B5EF4-FFF2-40B4-BE49-F238E27FC236}">
                <a16:creationId xmlns:a16="http://schemas.microsoft.com/office/drawing/2014/main" id="{DA089876-3CCE-4D5A-73F6-5ABC553828AF}"/>
              </a:ext>
            </a:extLst>
          </p:cNvPr>
          <p:cNvSpPr>
            <a:spLocks noGrp="1"/>
          </p:cNvSpPr>
          <p:nvPr>
            <p:ph type="body" idx="1"/>
          </p:nvPr>
        </p:nvSpPr>
        <p:spPr>
          <a:xfrm>
            <a:off x="895740" y="1138334"/>
            <a:ext cx="6223518" cy="4478695"/>
          </a:xfrm>
        </p:spPr>
        <p:txBody>
          <a:bodyPr>
            <a:normAutofit/>
          </a:bodyPr>
          <a:lstStyle/>
          <a:p>
            <a:r>
              <a:rPr lang="en-US" sz="2400" dirty="0"/>
              <a:t>Machine diagnosis is a critical process for ensuring the reliability and longevity of machinery.</a:t>
            </a:r>
          </a:p>
          <a:p>
            <a:r>
              <a:rPr lang="en-US" sz="2400" dirty="0"/>
              <a:t>While there are challenges to overcome, advances in technology offer exciting opportunities for improving the accuracy and efficiency of machine diagnosis in the future.</a:t>
            </a:r>
          </a:p>
          <a:p>
            <a:endParaRPr lang="en-IN" sz="2400" dirty="0"/>
          </a:p>
        </p:txBody>
      </p:sp>
      <p:pic>
        <p:nvPicPr>
          <p:cNvPr id="5" name="Picture 4">
            <a:extLst>
              <a:ext uri="{FF2B5EF4-FFF2-40B4-BE49-F238E27FC236}">
                <a16:creationId xmlns:a16="http://schemas.microsoft.com/office/drawing/2014/main" id="{F12B6742-242A-5E1B-288B-60377498AE2D}"/>
              </a:ext>
            </a:extLst>
          </p:cNvPr>
          <p:cNvPicPr>
            <a:picLocks noChangeAspect="1"/>
          </p:cNvPicPr>
          <p:nvPr/>
        </p:nvPicPr>
        <p:blipFill>
          <a:blip r:embed="rId2"/>
          <a:stretch>
            <a:fillRect/>
          </a:stretch>
        </p:blipFill>
        <p:spPr>
          <a:xfrm>
            <a:off x="7426847" y="1147665"/>
            <a:ext cx="3795089" cy="4198984"/>
          </a:xfrm>
          <a:prstGeom prst="rect">
            <a:avLst/>
          </a:prstGeom>
        </p:spPr>
      </p:pic>
    </p:spTree>
    <p:extLst>
      <p:ext uri="{BB962C8B-B14F-4D97-AF65-F5344CB8AC3E}">
        <p14:creationId xmlns:p14="http://schemas.microsoft.com/office/powerpoint/2010/main" val="2831893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764195"/>
          </a:xfrm>
        </p:spPr>
        <p:txBody>
          <a:bodyPr>
            <a:normAutofit/>
          </a:bodyPr>
          <a:lstStyle/>
          <a:p>
            <a:r>
              <a:rPr lang="en-US" sz="2800" dirty="0"/>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1884977"/>
            <a:ext cx="3084892" cy="3541714"/>
          </a:xfrm>
        </p:spPr>
        <p:txBody>
          <a:bodyPr>
            <a:noAutofit/>
          </a:bodyPr>
          <a:lstStyle/>
          <a:p>
            <a:pPr marL="0" indent="0">
              <a:buNone/>
            </a:pPr>
            <a:r>
              <a:rPr lang="en-US" sz="2000" dirty="0"/>
              <a:t>Machine diagnosis is the process of identifying and analyzing problems in machinery through various methods.</a:t>
            </a:r>
          </a:p>
          <a:p>
            <a:pPr marL="0" indent="0">
              <a:buNone/>
            </a:pPr>
            <a:r>
              <a:rPr lang="en-US" sz="2000" dirty="0"/>
              <a:t>It involves using sensors, software, and other tools to collect data and analyze it to determine the root cause of any issues</a:t>
            </a:r>
          </a:p>
        </p:txBody>
      </p:sp>
      <p:pic>
        <p:nvPicPr>
          <p:cNvPr id="6" name="Picture 5">
            <a:extLst>
              <a:ext uri="{FF2B5EF4-FFF2-40B4-BE49-F238E27FC236}">
                <a16:creationId xmlns:a16="http://schemas.microsoft.com/office/drawing/2014/main" id="{86E63EE6-43E4-FAD8-8EE5-DEBC501F7F0B}"/>
              </a:ext>
            </a:extLst>
          </p:cNvPr>
          <p:cNvPicPr>
            <a:picLocks noChangeAspect="1"/>
          </p:cNvPicPr>
          <p:nvPr/>
        </p:nvPicPr>
        <p:blipFill>
          <a:blip r:embed="rId5"/>
          <a:stretch>
            <a:fillRect/>
          </a:stretch>
        </p:blipFill>
        <p:spPr>
          <a:xfrm>
            <a:off x="1542621" y="893763"/>
            <a:ext cx="5301141" cy="5292407"/>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3325-44A3-D8CD-1703-A2174936AE82}"/>
              </a:ext>
            </a:extLst>
          </p:cNvPr>
          <p:cNvSpPr>
            <a:spLocks noGrp="1"/>
          </p:cNvSpPr>
          <p:nvPr>
            <p:ph type="ctrTitle"/>
          </p:nvPr>
        </p:nvSpPr>
        <p:spPr>
          <a:xfrm>
            <a:off x="1876425" y="541176"/>
            <a:ext cx="3423364" cy="373224"/>
          </a:xfrm>
        </p:spPr>
        <p:txBody>
          <a:bodyPr anchor="ctr">
            <a:noAutofit/>
          </a:bodyPr>
          <a:lstStyle/>
          <a:p>
            <a:r>
              <a:rPr lang="en-US" sz="1800" b="1" dirty="0"/>
              <a:t>Types of Machine Diagnosis</a:t>
            </a:r>
            <a:br>
              <a:rPr lang="en-US" sz="1800" b="1" dirty="0"/>
            </a:br>
            <a:br>
              <a:rPr lang="en-US" sz="1800" dirty="0"/>
            </a:br>
            <a:endParaRPr lang="en-IN" sz="1800" dirty="0"/>
          </a:p>
        </p:txBody>
      </p:sp>
      <p:sp>
        <p:nvSpPr>
          <p:cNvPr id="3" name="Subtitle 2">
            <a:extLst>
              <a:ext uri="{FF2B5EF4-FFF2-40B4-BE49-F238E27FC236}">
                <a16:creationId xmlns:a16="http://schemas.microsoft.com/office/drawing/2014/main" id="{B7B9112A-5EF0-20ED-26D2-D7E0933080AB}"/>
              </a:ext>
            </a:extLst>
          </p:cNvPr>
          <p:cNvSpPr>
            <a:spLocks noGrp="1"/>
          </p:cNvSpPr>
          <p:nvPr>
            <p:ph type="subTitle" idx="1"/>
          </p:nvPr>
        </p:nvSpPr>
        <p:spPr>
          <a:xfrm>
            <a:off x="5206482" y="1586204"/>
            <a:ext cx="6046236" cy="3685592"/>
          </a:xfrm>
        </p:spPr>
        <p:txBody>
          <a:bodyPr>
            <a:normAutofit/>
          </a:bodyPr>
          <a:lstStyle/>
          <a:p>
            <a:r>
              <a:rPr lang="en-US" sz="2000" dirty="0">
                <a:solidFill>
                  <a:schemeClr val="tx1">
                    <a:lumMod val="95000"/>
                  </a:schemeClr>
                </a:solidFill>
              </a:rPr>
              <a:t>There are several types of machine diagnosis, including vibration analysis, oil analysis, and thermography.</a:t>
            </a:r>
            <a:br>
              <a:rPr lang="en-US" sz="2000" dirty="0">
                <a:solidFill>
                  <a:schemeClr val="tx1">
                    <a:lumMod val="95000"/>
                  </a:schemeClr>
                </a:solidFill>
              </a:rPr>
            </a:br>
            <a:r>
              <a:rPr lang="en-US" sz="2000" dirty="0">
                <a:solidFill>
                  <a:schemeClr val="tx1">
                    <a:lumMod val="95000"/>
                  </a:schemeClr>
                </a:solidFill>
              </a:rPr>
              <a:t>Vibration analysis involves measuring the vibration of a machine to identify any abnormalities, while oil analysis examines the condition of the lubricant in a machine to detect wear or contamination.</a:t>
            </a:r>
            <a:endParaRPr lang="en-IN" dirty="0">
              <a:solidFill>
                <a:schemeClr val="tx1">
                  <a:lumMod val="95000"/>
                </a:schemeClr>
              </a:solidFill>
            </a:endParaRPr>
          </a:p>
        </p:txBody>
      </p:sp>
      <p:pic>
        <p:nvPicPr>
          <p:cNvPr id="5" name="Picture 4">
            <a:extLst>
              <a:ext uri="{FF2B5EF4-FFF2-40B4-BE49-F238E27FC236}">
                <a16:creationId xmlns:a16="http://schemas.microsoft.com/office/drawing/2014/main" id="{158CAC4C-AD53-05C1-E5D5-EFCBD31C3D15}"/>
              </a:ext>
            </a:extLst>
          </p:cNvPr>
          <p:cNvPicPr>
            <a:picLocks noChangeAspect="1"/>
          </p:cNvPicPr>
          <p:nvPr/>
        </p:nvPicPr>
        <p:blipFill>
          <a:blip r:embed="rId2"/>
          <a:stretch>
            <a:fillRect/>
          </a:stretch>
        </p:blipFill>
        <p:spPr>
          <a:xfrm>
            <a:off x="939282" y="1234491"/>
            <a:ext cx="3932261" cy="4183743"/>
          </a:xfrm>
          <a:prstGeom prst="rect">
            <a:avLst/>
          </a:prstGeom>
        </p:spPr>
      </p:pic>
    </p:spTree>
    <p:extLst>
      <p:ext uri="{BB962C8B-B14F-4D97-AF65-F5344CB8AC3E}">
        <p14:creationId xmlns:p14="http://schemas.microsoft.com/office/powerpoint/2010/main" val="197397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8482-EC06-0187-2B47-681FFC196369}"/>
              </a:ext>
            </a:extLst>
          </p:cNvPr>
          <p:cNvSpPr>
            <a:spLocks noGrp="1"/>
          </p:cNvSpPr>
          <p:nvPr>
            <p:ph type="ctrTitle"/>
          </p:nvPr>
        </p:nvSpPr>
        <p:spPr>
          <a:xfrm>
            <a:off x="280889" y="375914"/>
            <a:ext cx="8791575" cy="1023678"/>
          </a:xfrm>
        </p:spPr>
        <p:txBody>
          <a:bodyPr/>
          <a:lstStyle/>
          <a:p>
            <a:r>
              <a:rPr lang="en-US" dirty="0"/>
              <a:t>COMPONENTS USED:</a:t>
            </a:r>
            <a:endParaRPr lang="en-IN" dirty="0"/>
          </a:p>
        </p:txBody>
      </p:sp>
      <p:sp>
        <p:nvSpPr>
          <p:cNvPr id="3" name="Subtitle 2">
            <a:extLst>
              <a:ext uri="{FF2B5EF4-FFF2-40B4-BE49-F238E27FC236}">
                <a16:creationId xmlns:a16="http://schemas.microsoft.com/office/drawing/2014/main" id="{DDCECE9E-26EE-0A56-7456-57E7787CA385}"/>
              </a:ext>
            </a:extLst>
          </p:cNvPr>
          <p:cNvSpPr>
            <a:spLocks noGrp="1"/>
          </p:cNvSpPr>
          <p:nvPr>
            <p:ph type="subTitle" idx="1"/>
          </p:nvPr>
        </p:nvSpPr>
        <p:spPr>
          <a:xfrm>
            <a:off x="419879" y="1903445"/>
            <a:ext cx="7893698" cy="4292082"/>
          </a:xfrm>
        </p:spPr>
        <p:txBody>
          <a:bodyPr/>
          <a:lstStyle/>
          <a:p>
            <a:r>
              <a:rPr lang="en-IN" b="0" i="0" dirty="0">
                <a:solidFill>
                  <a:schemeClr val="bg1"/>
                </a:solidFill>
                <a:effectLst/>
                <a:latin typeface="Söhne"/>
              </a:rPr>
              <a:t>1.MPU-6050 (Accelerometer &amp; Gyroscope):</a:t>
            </a:r>
            <a:br>
              <a:rPr lang="en-US" dirty="0"/>
            </a:br>
            <a:r>
              <a:rPr lang="en-US" b="0" i="0" dirty="0">
                <a:solidFill>
                  <a:schemeClr val="tx1"/>
                </a:solidFill>
                <a:effectLst/>
                <a:latin typeface="Söhne"/>
              </a:rPr>
              <a:t>The MPU-6050 is a 6-axis motion tracking device that combines an accelerometer and gyroscope, used for orientation and motion sensing in robotics and electronic devices.</a:t>
            </a:r>
          </a:p>
          <a:p>
            <a:endParaRPr lang="en-US" dirty="0">
              <a:solidFill>
                <a:srgbClr val="D1D5DB"/>
              </a:solidFill>
              <a:latin typeface="Söhne"/>
            </a:endParaRPr>
          </a:p>
          <a:p>
            <a:r>
              <a:rPr lang="en-IN" dirty="0">
                <a:solidFill>
                  <a:schemeClr val="bg1"/>
                </a:solidFill>
              </a:rPr>
              <a:t>2.Vibration sensor:</a:t>
            </a:r>
          </a:p>
          <a:p>
            <a:r>
              <a:rPr lang="en-US" b="0" i="0" dirty="0">
                <a:solidFill>
                  <a:schemeClr val="tx1"/>
                </a:solidFill>
                <a:effectLst/>
                <a:latin typeface="Söhne"/>
              </a:rPr>
              <a:t>A vibration sensor detects and measures vibrations in a system or machine, and is commonly used in condition monitoring, predictive maintenance, and structural health monitoring.</a:t>
            </a:r>
            <a:endParaRPr lang="en-IN" dirty="0">
              <a:solidFill>
                <a:schemeClr val="tx1"/>
              </a:solidFill>
            </a:endParaRPr>
          </a:p>
        </p:txBody>
      </p:sp>
      <p:pic>
        <p:nvPicPr>
          <p:cNvPr id="5" name="Picture 4">
            <a:extLst>
              <a:ext uri="{FF2B5EF4-FFF2-40B4-BE49-F238E27FC236}">
                <a16:creationId xmlns:a16="http://schemas.microsoft.com/office/drawing/2014/main" id="{995A0721-AE65-B192-464B-8B6FF18ED585}"/>
              </a:ext>
            </a:extLst>
          </p:cNvPr>
          <p:cNvPicPr>
            <a:picLocks noChangeAspect="1"/>
          </p:cNvPicPr>
          <p:nvPr/>
        </p:nvPicPr>
        <p:blipFill>
          <a:blip r:embed="rId2"/>
          <a:stretch>
            <a:fillRect/>
          </a:stretch>
        </p:blipFill>
        <p:spPr>
          <a:xfrm>
            <a:off x="8575373" y="1903445"/>
            <a:ext cx="1889924" cy="1569856"/>
          </a:xfrm>
          <a:prstGeom prst="rect">
            <a:avLst/>
          </a:prstGeom>
        </p:spPr>
      </p:pic>
      <p:pic>
        <p:nvPicPr>
          <p:cNvPr id="7" name="Picture 6">
            <a:extLst>
              <a:ext uri="{FF2B5EF4-FFF2-40B4-BE49-F238E27FC236}">
                <a16:creationId xmlns:a16="http://schemas.microsoft.com/office/drawing/2014/main" id="{97160A39-5BB7-26B4-FCD8-64AE63E704B8}"/>
              </a:ext>
            </a:extLst>
          </p:cNvPr>
          <p:cNvPicPr>
            <a:picLocks noChangeAspect="1"/>
          </p:cNvPicPr>
          <p:nvPr/>
        </p:nvPicPr>
        <p:blipFill>
          <a:blip r:embed="rId3"/>
          <a:stretch>
            <a:fillRect/>
          </a:stretch>
        </p:blipFill>
        <p:spPr>
          <a:xfrm>
            <a:off x="8575373" y="4241943"/>
            <a:ext cx="2005541" cy="1953584"/>
          </a:xfrm>
          <a:prstGeom prst="rect">
            <a:avLst/>
          </a:prstGeom>
        </p:spPr>
      </p:pic>
    </p:spTree>
    <p:extLst>
      <p:ext uri="{BB962C8B-B14F-4D97-AF65-F5344CB8AC3E}">
        <p14:creationId xmlns:p14="http://schemas.microsoft.com/office/powerpoint/2010/main" val="425405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C2B7C-BBF3-AC3F-EAEC-B65EDDBA00F3}"/>
              </a:ext>
            </a:extLst>
          </p:cNvPr>
          <p:cNvSpPr>
            <a:spLocks noGrp="1"/>
          </p:cNvSpPr>
          <p:nvPr>
            <p:ph type="title"/>
          </p:nvPr>
        </p:nvSpPr>
        <p:spPr>
          <a:xfrm>
            <a:off x="768188" y="1094378"/>
            <a:ext cx="7759991" cy="5763622"/>
          </a:xfrm>
        </p:spPr>
        <p:txBody>
          <a:bodyPr anchor="t">
            <a:normAutofit/>
          </a:bodyPr>
          <a:lstStyle/>
          <a:p>
            <a:pPr>
              <a:lnSpc>
                <a:spcPct val="100000"/>
              </a:lnSpc>
            </a:pPr>
            <a:r>
              <a:rPr lang="en-IN" sz="2000" dirty="0">
                <a:solidFill>
                  <a:schemeClr val="bg1"/>
                </a:solidFill>
              </a:rPr>
              <a:t>3.LM-35 (Temperature sensor)</a:t>
            </a:r>
            <a:br>
              <a:rPr lang="en-IN" sz="2400" dirty="0">
                <a:solidFill>
                  <a:schemeClr val="tx1">
                    <a:lumMod val="95000"/>
                  </a:schemeClr>
                </a:solidFill>
              </a:rPr>
            </a:br>
            <a:r>
              <a:rPr lang="en-US" sz="2000" b="0" i="0" dirty="0">
                <a:solidFill>
                  <a:schemeClr val="tx1">
                    <a:lumMod val="95000"/>
                  </a:schemeClr>
                </a:solidFill>
                <a:effectLst/>
                <a:latin typeface="Söhne"/>
              </a:rPr>
              <a:t>LM-35 is a precision temperature sensor that produces a voltage output proportional to Celsius temperature. It is commonly used in temperature measurement and control applications such as thermostats, environmental monitoring, and industrial automation.</a:t>
            </a:r>
            <a:br>
              <a:rPr lang="en-US" sz="2800" b="0" i="0" dirty="0">
                <a:solidFill>
                  <a:schemeClr val="tx1">
                    <a:lumMod val="95000"/>
                  </a:schemeClr>
                </a:solidFill>
                <a:effectLst/>
                <a:latin typeface="Söhne"/>
              </a:rPr>
            </a:br>
            <a:endParaRPr lang="en-IN" sz="2400" dirty="0">
              <a:solidFill>
                <a:schemeClr val="tx1">
                  <a:lumMod val="95000"/>
                </a:schemeClr>
              </a:solidFill>
            </a:endParaRPr>
          </a:p>
        </p:txBody>
      </p:sp>
      <p:pic>
        <p:nvPicPr>
          <p:cNvPr id="6" name="Picture 5">
            <a:extLst>
              <a:ext uri="{FF2B5EF4-FFF2-40B4-BE49-F238E27FC236}">
                <a16:creationId xmlns:a16="http://schemas.microsoft.com/office/drawing/2014/main" id="{580344DE-B103-A681-B653-430C2E9414C9}"/>
              </a:ext>
            </a:extLst>
          </p:cNvPr>
          <p:cNvPicPr>
            <a:picLocks noChangeAspect="1"/>
          </p:cNvPicPr>
          <p:nvPr/>
        </p:nvPicPr>
        <p:blipFill>
          <a:blip r:embed="rId2"/>
          <a:stretch>
            <a:fillRect/>
          </a:stretch>
        </p:blipFill>
        <p:spPr>
          <a:xfrm>
            <a:off x="9019580" y="1094378"/>
            <a:ext cx="2065199" cy="1539373"/>
          </a:xfrm>
          <a:prstGeom prst="rect">
            <a:avLst/>
          </a:prstGeom>
        </p:spPr>
      </p:pic>
    </p:spTree>
    <p:extLst>
      <p:ext uri="{BB962C8B-B14F-4D97-AF65-F5344CB8AC3E}">
        <p14:creationId xmlns:p14="http://schemas.microsoft.com/office/powerpoint/2010/main" val="97943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1A8C-8C7F-C8DA-C840-50A5405440AD}"/>
              </a:ext>
            </a:extLst>
          </p:cNvPr>
          <p:cNvSpPr>
            <a:spLocks noGrp="1"/>
          </p:cNvSpPr>
          <p:nvPr>
            <p:ph type="title"/>
          </p:nvPr>
        </p:nvSpPr>
        <p:spPr/>
        <p:txBody>
          <a:bodyPr/>
          <a:lstStyle/>
          <a:p>
            <a:r>
              <a:rPr lang="en-US" b="1" dirty="0"/>
              <a:t>Working</a:t>
            </a:r>
            <a:endParaRPr lang="en-IN" b="1" dirty="0"/>
          </a:p>
        </p:txBody>
      </p:sp>
      <p:sp>
        <p:nvSpPr>
          <p:cNvPr id="3" name="Content Placeholder 2">
            <a:extLst>
              <a:ext uri="{FF2B5EF4-FFF2-40B4-BE49-F238E27FC236}">
                <a16:creationId xmlns:a16="http://schemas.microsoft.com/office/drawing/2014/main" id="{258C5643-C979-711C-BCA2-86A313C26396}"/>
              </a:ext>
            </a:extLst>
          </p:cNvPr>
          <p:cNvSpPr>
            <a:spLocks noGrp="1"/>
          </p:cNvSpPr>
          <p:nvPr>
            <p:ph idx="1"/>
          </p:nvPr>
        </p:nvSpPr>
        <p:spPr>
          <a:xfrm>
            <a:off x="1141412" y="1595535"/>
            <a:ext cx="9905999" cy="4385387"/>
          </a:xfrm>
        </p:spPr>
        <p:txBody>
          <a:bodyPr>
            <a:noAutofit/>
          </a:bodyPr>
          <a:lstStyle/>
          <a:p>
            <a:r>
              <a:rPr lang="en-US" sz="2000" dirty="0"/>
              <a:t>Machines have become an integral part in every aspect of human life. Which entails perpetual perusal of the contraption. The last few years have shown a tremendous inflation in the domain of machine diagnostics, alternatively, fault diagnostics. Machine diagnosis has its significance in resolving the conditions of different machine parts for determining various mechanical failures.</a:t>
            </a:r>
          </a:p>
          <a:p>
            <a:r>
              <a:rPr lang="en-US" sz="2000" dirty="0"/>
              <a:t>The proposed system is an IoT- based solution to monitor the conditions of an industrial device.</a:t>
            </a:r>
          </a:p>
          <a:p>
            <a:r>
              <a:rPr lang="en-US" sz="2000" dirty="0"/>
              <a:t>Our goal is to implement a device that is used at the manufacturing stage of the product, not only then but also when the device is in the hands of the customer. Our device will help monitor the condition and health of the product while manufacturing. It will ensure that the product works in the way the manufacturer intended it to. It also, in turn, guarantees a smooth user experience. </a:t>
            </a:r>
            <a:endParaRPr lang="en-IN" sz="2000" dirty="0"/>
          </a:p>
        </p:txBody>
      </p:sp>
    </p:spTree>
    <p:extLst>
      <p:ext uri="{BB962C8B-B14F-4D97-AF65-F5344CB8AC3E}">
        <p14:creationId xmlns:p14="http://schemas.microsoft.com/office/powerpoint/2010/main" val="427121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1A8C-8C7F-C8DA-C840-50A5405440AD}"/>
              </a:ext>
            </a:extLst>
          </p:cNvPr>
          <p:cNvSpPr>
            <a:spLocks noGrp="1"/>
          </p:cNvSpPr>
          <p:nvPr>
            <p:ph type="title"/>
          </p:nvPr>
        </p:nvSpPr>
        <p:spPr/>
        <p:txBody>
          <a:bodyPr/>
          <a:lstStyle/>
          <a:p>
            <a:r>
              <a:rPr lang="en-US" b="1" dirty="0"/>
              <a:t>Schematic diagram</a:t>
            </a:r>
            <a:endParaRPr lang="en-IN" b="1" dirty="0"/>
          </a:p>
        </p:txBody>
      </p:sp>
      <p:pic>
        <p:nvPicPr>
          <p:cNvPr id="5" name="Content Placeholder 4">
            <a:extLst>
              <a:ext uri="{FF2B5EF4-FFF2-40B4-BE49-F238E27FC236}">
                <a16:creationId xmlns:a16="http://schemas.microsoft.com/office/drawing/2014/main" id="{AFC44A30-A8E7-A167-C86E-C8B2377236B1}"/>
              </a:ext>
            </a:extLst>
          </p:cNvPr>
          <p:cNvPicPr>
            <a:picLocks noGrp="1" noChangeAspect="1"/>
          </p:cNvPicPr>
          <p:nvPr>
            <p:ph idx="1"/>
          </p:nvPr>
        </p:nvPicPr>
        <p:blipFill>
          <a:blip r:embed="rId2"/>
          <a:stretch>
            <a:fillRect/>
          </a:stretch>
        </p:blipFill>
        <p:spPr>
          <a:xfrm>
            <a:off x="3238292" y="2423660"/>
            <a:ext cx="4965793" cy="2782957"/>
          </a:xfrm>
        </p:spPr>
      </p:pic>
    </p:spTree>
    <p:extLst>
      <p:ext uri="{BB962C8B-B14F-4D97-AF65-F5344CB8AC3E}">
        <p14:creationId xmlns:p14="http://schemas.microsoft.com/office/powerpoint/2010/main" val="291330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173D-A652-4589-E396-D599ABCA6134}"/>
              </a:ext>
            </a:extLst>
          </p:cNvPr>
          <p:cNvSpPr>
            <a:spLocks noGrp="1"/>
          </p:cNvSpPr>
          <p:nvPr>
            <p:ph type="ctrTitle"/>
          </p:nvPr>
        </p:nvSpPr>
        <p:spPr>
          <a:xfrm>
            <a:off x="205273" y="235955"/>
            <a:ext cx="6774025" cy="477837"/>
          </a:xfrm>
        </p:spPr>
        <p:txBody>
          <a:bodyPr anchor="t">
            <a:noAutofit/>
          </a:bodyPr>
          <a:lstStyle/>
          <a:p>
            <a:r>
              <a:rPr lang="en-US" sz="3200" b="1" dirty="0"/>
              <a:t>Benefits of Machine Diagnosis:</a:t>
            </a:r>
            <a:br>
              <a:rPr lang="en-US" sz="1400" b="1" dirty="0"/>
            </a:br>
            <a:br>
              <a:rPr lang="en-US" sz="1400" dirty="0"/>
            </a:br>
            <a:endParaRPr lang="en-IN" sz="1400" dirty="0"/>
          </a:p>
        </p:txBody>
      </p:sp>
      <p:sp>
        <p:nvSpPr>
          <p:cNvPr id="3" name="Subtitle 2">
            <a:extLst>
              <a:ext uri="{FF2B5EF4-FFF2-40B4-BE49-F238E27FC236}">
                <a16:creationId xmlns:a16="http://schemas.microsoft.com/office/drawing/2014/main" id="{D007FEC0-764C-551C-F01E-C9EC32D5C4CA}"/>
              </a:ext>
            </a:extLst>
          </p:cNvPr>
          <p:cNvSpPr>
            <a:spLocks noGrp="1"/>
          </p:cNvSpPr>
          <p:nvPr>
            <p:ph type="subTitle" idx="1"/>
          </p:nvPr>
        </p:nvSpPr>
        <p:spPr>
          <a:xfrm>
            <a:off x="4861247" y="1662825"/>
            <a:ext cx="7585789" cy="3228392"/>
          </a:xfrm>
        </p:spPr>
        <p:txBody>
          <a:bodyPr>
            <a:normAutofit fontScale="92500"/>
          </a:bodyPr>
          <a:lstStyle/>
          <a:p>
            <a:r>
              <a:rPr lang="en-US" sz="2800" dirty="0">
                <a:solidFill>
                  <a:schemeClr val="tx1"/>
                </a:solidFill>
              </a:rPr>
              <a:t>Machine diagnosis can help prevent costly downtime and repairs by detecting issues before they become major problems.</a:t>
            </a:r>
          </a:p>
          <a:p>
            <a:r>
              <a:rPr lang="en-US" sz="2800" dirty="0">
                <a:solidFill>
                  <a:schemeClr val="tx1"/>
                </a:solidFill>
              </a:rPr>
              <a:t>It can also improve equipment reliability and extend the lifespan of machinery, ultimately saving companies time and money.</a:t>
            </a:r>
          </a:p>
          <a:p>
            <a:endParaRPr lang="en-IN" sz="2800" dirty="0">
              <a:solidFill>
                <a:schemeClr val="tx1"/>
              </a:solidFill>
            </a:endParaRPr>
          </a:p>
        </p:txBody>
      </p:sp>
      <p:pic>
        <p:nvPicPr>
          <p:cNvPr id="5" name="Picture 4">
            <a:extLst>
              <a:ext uri="{FF2B5EF4-FFF2-40B4-BE49-F238E27FC236}">
                <a16:creationId xmlns:a16="http://schemas.microsoft.com/office/drawing/2014/main" id="{3E1A6752-F53B-67FF-2032-DB497F6A51DC}"/>
              </a:ext>
            </a:extLst>
          </p:cNvPr>
          <p:cNvPicPr>
            <a:picLocks noChangeAspect="1"/>
          </p:cNvPicPr>
          <p:nvPr/>
        </p:nvPicPr>
        <p:blipFill>
          <a:blip r:embed="rId2"/>
          <a:stretch>
            <a:fillRect/>
          </a:stretch>
        </p:blipFill>
        <p:spPr>
          <a:xfrm>
            <a:off x="706463" y="1302836"/>
            <a:ext cx="4023709" cy="4252328"/>
          </a:xfrm>
          <a:prstGeom prst="rect">
            <a:avLst/>
          </a:prstGeom>
        </p:spPr>
      </p:pic>
    </p:spTree>
    <p:extLst>
      <p:ext uri="{BB962C8B-B14F-4D97-AF65-F5344CB8AC3E}">
        <p14:creationId xmlns:p14="http://schemas.microsoft.com/office/powerpoint/2010/main" val="58230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132E-30D2-164E-3847-19D06FF2E3BE}"/>
              </a:ext>
            </a:extLst>
          </p:cNvPr>
          <p:cNvSpPr>
            <a:spLocks noGrp="1"/>
          </p:cNvSpPr>
          <p:nvPr>
            <p:ph type="title"/>
          </p:nvPr>
        </p:nvSpPr>
        <p:spPr>
          <a:xfrm>
            <a:off x="289249" y="438540"/>
            <a:ext cx="8108302" cy="718456"/>
          </a:xfrm>
        </p:spPr>
        <p:txBody>
          <a:bodyPr anchor="t"/>
          <a:lstStyle/>
          <a:p>
            <a:r>
              <a:rPr lang="en-IN" b="1" dirty="0"/>
              <a:t>Challenges of Machine Diagnosis:</a:t>
            </a:r>
          </a:p>
        </p:txBody>
      </p:sp>
      <p:sp>
        <p:nvSpPr>
          <p:cNvPr id="3" name="Text Placeholder 2">
            <a:extLst>
              <a:ext uri="{FF2B5EF4-FFF2-40B4-BE49-F238E27FC236}">
                <a16:creationId xmlns:a16="http://schemas.microsoft.com/office/drawing/2014/main" id="{BB9F88CA-B87C-F385-462F-8BA094FF82D8}"/>
              </a:ext>
            </a:extLst>
          </p:cNvPr>
          <p:cNvSpPr>
            <a:spLocks noGrp="1"/>
          </p:cNvSpPr>
          <p:nvPr>
            <p:ph type="body" idx="1"/>
          </p:nvPr>
        </p:nvSpPr>
        <p:spPr>
          <a:xfrm>
            <a:off x="289249" y="1334278"/>
            <a:ext cx="6839339" cy="4464860"/>
          </a:xfrm>
        </p:spPr>
        <p:txBody>
          <a:bodyPr>
            <a:normAutofit/>
          </a:bodyPr>
          <a:lstStyle/>
          <a:p>
            <a:r>
              <a:rPr lang="en-US" sz="2800" dirty="0"/>
              <a:t>One of the main challenges of machine diagnosis is collecting accurate and reliable data from sensors and other tools.</a:t>
            </a:r>
          </a:p>
          <a:p>
            <a:r>
              <a:rPr lang="en-US" sz="2800" dirty="0"/>
              <a:t>Another challenge is interpreting and analyzing the data effectively to identify the root cause of any issues.</a:t>
            </a:r>
          </a:p>
          <a:p>
            <a:endParaRPr lang="en-IN" sz="2800" dirty="0"/>
          </a:p>
        </p:txBody>
      </p:sp>
      <p:pic>
        <p:nvPicPr>
          <p:cNvPr id="5" name="Picture 4">
            <a:extLst>
              <a:ext uri="{FF2B5EF4-FFF2-40B4-BE49-F238E27FC236}">
                <a16:creationId xmlns:a16="http://schemas.microsoft.com/office/drawing/2014/main" id="{540F92C6-FF40-C50B-A17A-4F6CD53B3F50}"/>
              </a:ext>
            </a:extLst>
          </p:cNvPr>
          <p:cNvPicPr>
            <a:picLocks noChangeAspect="1"/>
          </p:cNvPicPr>
          <p:nvPr/>
        </p:nvPicPr>
        <p:blipFill>
          <a:blip r:embed="rId2"/>
          <a:stretch>
            <a:fillRect/>
          </a:stretch>
        </p:blipFill>
        <p:spPr>
          <a:xfrm>
            <a:off x="7128588" y="1058862"/>
            <a:ext cx="4054191" cy="4580017"/>
          </a:xfrm>
          <a:prstGeom prst="rect">
            <a:avLst/>
          </a:prstGeom>
        </p:spPr>
      </p:pic>
    </p:spTree>
    <p:extLst>
      <p:ext uri="{BB962C8B-B14F-4D97-AF65-F5344CB8AC3E}">
        <p14:creationId xmlns:p14="http://schemas.microsoft.com/office/powerpoint/2010/main" val="3085912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50</TotalTime>
  <Words>591</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Söhne</vt:lpstr>
      <vt:lpstr>Tw Cen MT</vt:lpstr>
      <vt:lpstr>Circuit</vt:lpstr>
      <vt:lpstr>Machine Diagnosis</vt:lpstr>
      <vt:lpstr>Introduction:</vt:lpstr>
      <vt:lpstr>Types of Machine Diagnosis  </vt:lpstr>
      <vt:lpstr>COMPONENTS USED:</vt:lpstr>
      <vt:lpstr>3.LM-35 (Temperature sensor) LM-35 is a precision temperature sensor that produces a voltage output proportional to Celsius temperature. It is commonly used in temperature measurement and control applications such as thermostats, environmental monitoring, and industrial automation. </vt:lpstr>
      <vt:lpstr>Working</vt:lpstr>
      <vt:lpstr>Schematic diagram</vt:lpstr>
      <vt:lpstr>Benefits of Machine Diagnosis:  </vt:lpstr>
      <vt:lpstr>Challenges of Machine Diagnosis:</vt:lpstr>
      <vt:lpstr>Future of Machine Diagnosis: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Diagnosis</dc:title>
  <dc:creator>Dhinakaran K</dc:creator>
  <cp:lastModifiedBy>Anson Saju George</cp:lastModifiedBy>
  <cp:revision>12</cp:revision>
  <dcterms:created xsi:type="dcterms:W3CDTF">2023-05-01T09:34:24Z</dcterms:created>
  <dcterms:modified xsi:type="dcterms:W3CDTF">2023-05-02T09:31:17Z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